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9"/>
  </p:handoutMasterIdLst>
  <p:sldIdLst>
    <p:sldId id="274" r:id="rId5"/>
    <p:sldId id="275" r:id="rId6"/>
    <p:sldId id="276" r:id="rId7"/>
    <p:sldId id="313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>
      <p:cViewPr varScale="1">
        <p:scale>
          <a:sx n="104" d="100"/>
          <a:sy n="104" d="100"/>
        </p:scale>
        <p:origin x="11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J (SHS Teacher)" userId="9c77466d3e8455ed" providerId="OrgId" clId="{DC32994B-3744-48B3-AD21-AD2DC5BDF6DF}"/>
    <pc:docChg chg="delSld">
      <pc:chgData name="Martin, J (SHS Teacher)" userId="9c77466d3e8455ed" providerId="OrgId" clId="{DC32994B-3744-48B3-AD21-AD2DC5BDF6DF}" dt="2020-09-14T12:39:13.617" v="22" actId="2696"/>
      <pc:docMkLst>
        <pc:docMk/>
      </pc:docMkLst>
      <pc:sldChg chg="del">
        <pc:chgData name="Martin, J (SHS Teacher)" userId="9c77466d3e8455ed" providerId="OrgId" clId="{DC32994B-3744-48B3-AD21-AD2DC5BDF6DF}" dt="2020-09-14T12:33:16.464" v="0" actId="2696"/>
        <pc:sldMkLst>
          <pc:docMk/>
          <pc:sldMk cId="521194712" sldId="258"/>
        </pc:sldMkLst>
      </pc:sldChg>
      <pc:sldChg chg="del">
        <pc:chgData name="Martin, J (SHS Teacher)" userId="9c77466d3e8455ed" providerId="OrgId" clId="{DC32994B-3744-48B3-AD21-AD2DC5BDF6DF}" dt="2020-09-14T12:33:17.137" v="2" actId="2696"/>
        <pc:sldMkLst>
          <pc:docMk/>
          <pc:sldMk cId="269574563" sldId="259"/>
        </pc:sldMkLst>
      </pc:sldChg>
      <pc:sldChg chg="del">
        <pc:chgData name="Martin, J (SHS Teacher)" userId="9c77466d3e8455ed" providerId="OrgId" clId="{DC32994B-3744-48B3-AD21-AD2DC5BDF6DF}" dt="2020-09-14T12:33:17.505" v="3" actId="2696"/>
        <pc:sldMkLst>
          <pc:docMk/>
          <pc:sldMk cId="1276347415" sldId="260"/>
        </pc:sldMkLst>
      </pc:sldChg>
      <pc:sldChg chg="del">
        <pc:chgData name="Martin, J (SHS Teacher)" userId="9c77466d3e8455ed" providerId="OrgId" clId="{DC32994B-3744-48B3-AD21-AD2DC5BDF6DF}" dt="2020-09-14T12:33:18.238" v="4" actId="2696"/>
        <pc:sldMkLst>
          <pc:docMk/>
          <pc:sldMk cId="2886926271" sldId="261"/>
        </pc:sldMkLst>
      </pc:sldChg>
      <pc:sldChg chg="del">
        <pc:chgData name="Martin, J (SHS Teacher)" userId="9c77466d3e8455ed" providerId="OrgId" clId="{DC32994B-3744-48B3-AD21-AD2DC5BDF6DF}" dt="2020-09-14T12:39:13.617" v="22" actId="2696"/>
        <pc:sldMkLst>
          <pc:docMk/>
          <pc:sldMk cId="2325290612" sldId="262"/>
        </pc:sldMkLst>
      </pc:sldChg>
      <pc:sldChg chg="del">
        <pc:chgData name="Martin, J (SHS Teacher)" userId="9c77466d3e8455ed" providerId="OrgId" clId="{DC32994B-3744-48B3-AD21-AD2DC5BDF6DF}" dt="2020-09-14T12:33:18.505" v="5" actId="2696"/>
        <pc:sldMkLst>
          <pc:docMk/>
          <pc:sldMk cId="1889658095" sldId="267"/>
        </pc:sldMkLst>
      </pc:sldChg>
      <pc:sldChg chg="del">
        <pc:chgData name="Martin, J (SHS Teacher)" userId="9c77466d3e8455ed" providerId="OrgId" clId="{DC32994B-3744-48B3-AD21-AD2DC5BDF6DF}" dt="2020-09-14T12:33:18.712" v="6" actId="2696"/>
        <pc:sldMkLst>
          <pc:docMk/>
          <pc:sldMk cId="3623489427" sldId="268"/>
        </pc:sldMkLst>
      </pc:sldChg>
      <pc:sldChg chg="del">
        <pc:chgData name="Martin, J (SHS Teacher)" userId="9c77466d3e8455ed" providerId="OrgId" clId="{DC32994B-3744-48B3-AD21-AD2DC5BDF6DF}" dt="2020-09-14T12:33:19.746" v="8" actId="2696"/>
        <pc:sldMkLst>
          <pc:docMk/>
          <pc:sldMk cId="3475231602" sldId="269"/>
        </pc:sldMkLst>
      </pc:sldChg>
      <pc:sldChg chg="del">
        <pc:chgData name="Martin, J (SHS Teacher)" userId="9c77466d3e8455ed" providerId="OrgId" clId="{DC32994B-3744-48B3-AD21-AD2DC5BDF6DF}" dt="2020-09-14T12:33:20.188" v="10" actId="2696"/>
        <pc:sldMkLst>
          <pc:docMk/>
          <pc:sldMk cId="942137492" sldId="270"/>
        </pc:sldMkLst>
      </pc:sldChg>
      <pc:sldChg chg="del">
        <pc:chgData name="Martin, J (SHS Teacher)" userId="9c77466d3e8455ed" providerId="OrgId" clId="{DC32994B-3744-48B3-AD21-AD2DC5BDF6DF}" dt="2020-09-14T12:33:20.405" v="11" actId="2696"/>
        <pc:sldMkLst>
          <pc:docMk/>
          <pc:sldMk cId="3231217390" sldId="271"/>
        </pc:sldMkLst>
      </pc:sldChg>
      <pc:sldChg chg="del">
        <pc:chgData name="Martin, J (SHS Teacher)" userId="9c77466d3e8455ed" providerId="OrgId" clId="{DC32994B-3744-48B3-AD21-AD2DC5BDF6DF}" dt="2020-09-14T12:33:20.668" v="12" actId="2696"/>
        <pc:sldMkLst>
          <pc:docMk/>
          <pc:sldMk cId="3542987576" sldId="272"/>
        </pc:sldMkLst>
      </pc:sldChg>
      <pc:sldChg chg="del">
        <pc:chgData name="Martin, J (SHS Teacher)" userId="9c77466d3e8455ed" providerId="OrgId" clId="{DC32994B-3744-48B3-AD21-AD2DC5BDF6DF}" dt="2020-09-14T12:33:17.063" v="1" actId="2696"/>
        <pc:sldMkLst>
          <pc:docMk/>
          <pc:sldMk cId="563924036" sldId="273"/>
        </pc:sldMkLst>
      </pc:sldChg>
      <pc:sldChg chg="del">
        <pc:chgData name="Martin, J (SHS Teacher)" userId="9c77466d3e8455ed" providerId="OrgId" clId="{DC32994B-3744-48B3-AD21-AD2DC5BDF6DF}" dt="2020-09-14T12:33:19.142" v="7" actId="2696"/>
        <pc:sldMkLst>
          <pc:docMk/>
          <pc:sldMk cId="2663680476" sldId="299"/>
        </pc:sldMkLst>
      </pc:sldChg>
      <pc:sldChg chg="del">
        <pc:chgData name="Martin, J (SHS Teacher)" userId="9c77466d3e8455ed" providerId="OrgId" clId="{DC32994B-3744-48B3-AD21-AD2DC5BDF6DF}" dt="2020-09-14T12:33:20.904" v="13" actId="2696"/>
        <pc:sldMkLst>
          <pc:docMk/>
          <pc:sldMk cId="3028724102" sldId="301"/>
        </pc:sldMkLst>
      </pc:sldChg>
      <pc:sldChg chg="del">
        <pc:chgData name="Martin, J (SHS Teacher)" userId="9c77466d3e8455ed" providerId="OrgId" clId="{DC32994B-3744-48B3-AD21-AD2DC5BDF6DF}" dt="2020-09-14T12:39:10.134" v="21" actId="2696"/>
        <pc:sldMkLst>
          <pc:docMk/>
          <pc:sldMk cId="766521573" sldId="302"/>
        </pc:sldMkLst>
      </pc:sldChg>
      <pc:sldChg chg="del">
        <pc:chgData name="Martin, J (SHS Teacher)" userId="9c77466d3e8455ed" providerId="OrgId" clId="{DC32994B-3744-48B3-AD21-AD2DC5BDF6DF}" dt="2020-09-14T12:33:20.016" v="9" actId="2696"/>
        <pc:sldMkLst>
          <pc:docMk/>
          <pc:sldMk cId="3664601518" sldId="303"/>
        </pc:sldMkLst>
      </pc:sldChg>
      <pc:sldChg chg="del">
        <pc:chgData name="Martin, J (SHS Teacher)" userId="9c77466d3e8455ed" providerId="OrgId" clId="{DC32994B-3744-48B3-AD21-AD2DC5BDF6DF}" dt="2020-09-14T12:38:47.890" v="17" actId="2696"/>
        <pc:sldMkLst>
          <pc:docMk/>
          <pc:sldMk cId="1966035399" sldId="304"/>
        </pc:sldMkLst>
      </pc:sldChg>
      <pc:sldChg chg="del">
        <pc:chgData name="Martin, J (SHS Teacher)" userId="9c77466d3e8455ed" providerId="OrgId" clId="{DC32994B-3744-48B3-AD21-AD2DC5BDF6DF}" dt="2020-09-14T12:38:48.726" v="18" actId="2696"/>
        <pc:sldMkLst>
          <pc:docMk/>
          <pc:sldMk cId="3707885118" sldId="305"/>
        </pc:sldMkLst>
      </pc:sldChg>
      <pc:sldChg chg="del">
        <pc:chgData name="Martin, J (SHS Teacher)" userId="9c77466d3e8455ed" providerId="OrgId" clId="{DC32994B-3744-48B3-AD21-AD2DC5BDF6DF}" dt="2020-09-14T12:38:45.433" v="14" actId="2696"/>
        <pc:sldMkLst>
          <pc:docMk/>
          <pc:sldMk cId="1105723690" sldId="314"/>
        </pc:sldMkLst>
      </pc:sldChg>
      <pc:sldChg chg="del">
        <pc:chgData name="Martin, J (SHS Teacher)" userId="9c77466d3e8455ed" providerId="OrgId" clId="{DC32994B-3744-48B3-AD21-AD2DC5BDF6DF}" dt="2020-09-14T12:38:46.202" v="15" actId="2696"/>
        <pc:sldMkLst>
          <pc:docMk/>
          <pc:sldMk cId="2983776283" sldId="315"/>
        </pc:sldMkLst>
      </pc:sldChg>
      <pc:sldChg chg="del">
        <pc:chgData name="Martin, J (SHS Teacher)" userId="9c77466d3e8455ed" providerId="OrgId" clId="{DC32994B-3744-48B3-AD21-AD2DC5BDF6DF}" dt="2020-09-14T12:38:47.164" v="16" actId="2696"/>
        <pc:sldMkLst>
          <pc:docMk/>
          <pc:sldMk cId="1587577882" sldId="316"/>
        </pc:sldMkLst>
      </pc:sldChg>
      <pc:sldChg chg="del">
        <pc:chgData name="Martin, J (SHS Teacher)" userId="9c77466d3e8455ed" providerId="OrgId" clId="{DC32994B-3744-48B3-AD21-AD2DC5BDF6DF}" dt="2020-09-14T12:38:49.738" v="19" actId="2696"/>
        <pc:sldMkLst>
          <pc:docMk/>
          <pc:sldMk cId="2434299438" sldId="317"/>
        </pc:sldMkLst>
      </pc:sldChg>
      <pc:sldChg chg="del">
        <pc:chgData name="Martin, J (SHS Teacher)" userId="9c77466d3e8455ed" providerId="OrgId" clId="{DC32994B-3744-48B3-AD21-AD2DC5BDF6DF}" dt="2020-09-14T12:38:52.533" v="20" actId="2696"/>
        <pc:sldMkLst>
          <pc:docMk/>
          <pc:sldMk cId="3656529812" sldId="31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5EF4C-B991-4F33-85BF-6749128E58A3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6E77B-897F-464F-A18F-314BA474A1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50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5A9-5FC2-4C98-8596-C33D79C2E15E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29291-1605-4344-9475-B04527BB0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017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5A9-5FC2-4C98-8596-C33D79C2E15E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29291-1605-4344-9475-B04527BB0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43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5A9-5FC2-4C98-8596-C33D79C2E15E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29291-1605-4344-9475-B04527BB0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552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5A9-5FC2-4C98-8596-C33D79C2E15E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29291-1605-4344-9475-B04527BB0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729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5A9-5FC2-4C98-8596-C33D79C2E15E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29291-1605-4344-9475-B04527BB0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822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5A9-5FC2-4C98-8596-C33D79C2E15E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29291-1605-4344-9475-B04527BB0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281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5A9-5FC2-4C98-8596-C33D79C2E15E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29291-1605-4344-9475-B04527BB0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90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5A9-5FC2-4C98-8596-C33D79C2E15E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29291-1605-4344-9475-B04527BB0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166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5A9-5FC2-4C98-8596-C33D79C2E15E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29291-1605-4344-9475-B04527BB0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459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5A9-5FC2-4C98-8596-C33D79C2E15E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29291-1605-4344-9475-B04527BB0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201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75A9-5FC2-4C98-8596-C33D79C2E15E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29291-1605-4344-9475-B04527BB0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211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775A9-5FC2-4C98-8596-C33D79C2E15E}" type="datetimeFigureOut">
              <a:rPr lang="en-GB" smtClean="0"/>
              <a:t>14/09/2020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29291-1605-4344-9475-B04527BB0B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14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45.png"/><Relationship Id="rId5" Type="http://schemas.openxmlformats.org/officeDocument/2006/relationships/image" Target="../media/image16.png"/><Relationship Id="rId10" Type="http://schemas.openxmlformats.org/officeDocument/2006/relationships/image" Target="../media/image44.png"/><Relationship Id="rId4" Type="http://schemas.openxmlformats.org/officeDocument/2006/relationships/image" Target="../media/image15.png"/><Relationship Id="rId9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5.png"/><Relationship Id="rId1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51.png"/><Relationship Id="rId15" Type="http://schemas.openxmlformats.org/officeDocument/2006/relationships/image" Target="../media/image53.png"/><Relationship Id="rId10" Type="http://schemas.openxmlformats.org/officeDocument/2006/relationships/image" Target="../media/image50.png"/><Relationship Id="rId9" Type="http://schemas.openxmlformats.org/officeDocument/2006/relationships/image" Target="../media/image49.png"/><Relationship Id="rId14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32"/>
                <p:cNvSpPr txBox="1"/>
                <p:nvPr/>
              </p:nvSpPr>
              <p:spPr>
                <a:xfrm>
                  <a:off x="0" y="13335"/>
                  <a:ext cx="9144000" cy="599127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wrap="square" lIns="324000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GB" sz="3200" b="1" dirty="0"/>
                    <a:t>TYPE 4:</a:t>
                  </a:r>
                  <a:r>
                    <a:rPr lang="en-GB" sz="3200" dirty="0"/>
                    <a:t> </a:t>
                  </a:r>
                  <a14:m>
                    <m:oMath xmlns:m="http://schemas.openxmlformats.org/officeDocument/2006/math">
                      <m:r>
                        <a:rPr lang="en-GB" sz="3200" b="0" i="1" dirty="0" smtClean="0">
                          <a:latin typeface="Cambria Math"/>
                        </a:rPr>
                        <m:t>𝑎</m:t>
                      </m:r>
                      <m:sSup>
                        <m:sSupPr>
                          <m:ctrlPr>
                            <a:rPr lang="en-GB" sz="32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dirty="0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3200" b="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3200" b="0" i="1" dirty="0" smtClean="0">
                          <a:latin typeface="Cambria Math"/>
                        </a:rPr>
                        <m:t>+</m:t>
                      </m:r>
                      <m:r>
                        <a:rPr lang="en-GB" sz="3200" b="0" i="1" dirty="0" smtClean="0">
                          <a:latin typeface="Cambria Math"/>
                        </a:rPr>
                        <m:t>𝑏𝑥</m:t>
                      </m:r>
                      <m:r>
                        <a:rPr lang="en-GB" sz="3200" b="0" i="1" dirty="0" smtClean="0">
                          <a:latin typeface="Cambria Math"/>
                        </a:rPr>
                        <m:t>+</m:t>
                      </m:r>
                      <m:r>
                        <a:rPr lang="en-GB" sz="3200" b="0" i="1" dirty="0" smtClean="0">
                          <a:latin typeface="Cambria Math"/>
                        </a:rPr>
                        <m:t>𝑐</m:t>
                      </m:r>
                    </m:oMath>
                  </a14:m>
                  <a:endParaRPr lang="en-GB" sz="3200" dirty="0"/>
                </a:p>
              </p:txBody>
            </p:sp>
          </mc:Choice>
          <mc:Fallback xmlns="">
            <p:sp>
              <p:nvSpPr>
                <p:cNvPr id="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13335"/>
                  <a:ext cx="9144000" cy="599127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t="-12245" b="-3163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58836" y="744907"/>
                <a:ext cx="842493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800" b="0" i="1" smtClean="0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en-GB" sz="4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4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4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4800" b="0" i="1" smtClean="0">
                          <a:latin typeface="Cambria Math"/>
                        </a:rPr>
                        <m:t>+</m:t>
                      </m:r>
                      <m:r>
                        <a:rPr lang="en-GB" sz="4800" b="0" i="1" smtClean="0">
                          <a:latin typeface="Cambria Math"/>
                        </a:rPr>
                        <m:t>𝑥</m:t>
                      </m:r>
                      <m:r>
                        <a:rPr lang="en-GB" sz="4800" b="0" i="1" smtClean="0">
                          <a:latin typeface="Cambria Math"/>
                        </a:rPr>
                        <m:t>−3</m:t>
                      </m:r>
                    </m:oMath>
                  </m:oMathPara>
                </a14:m>
                <a:endParaRPr lang="en-GB" sz="4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836" y="744907"/>
                <a:ext cx="8424936" cy="83099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15515" y="1554394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Factorise using: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0504" y="2213040"/>
            <a:ext cx="3888432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/>
              <a:t>a. ‘Going commando’*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30912" y="2213039"/>
            <a:ext cx="3955593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/>
              <a:t>b.  Splitting the middle term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54055" y="6563452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* Not official mathematical terminology.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0504" y="2748576"/>
            <a:ext cx="3741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Essentially ‘intelligent guessing’ of the two brackets, by considering what your guess would expand to.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88325" y="3798791"/>
                <a:ext cx="345638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(2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+3)(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−1)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25" y="3798791"/>
                <a:ext cx="3456384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>
          <a:xfrm>
            <a:off x="1139788" y="3790797"/>
            <a:ext cx="525984" cy="63022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592248" y="3790797"/>
            <a:ext cx="382779" cy="63022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707337" y="3790797"/>
            <a:ext cx="592282" cy="63022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995809" y="3790797"/>
            <a:ext cx="582636" cy="63022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80554" y="4986191"/>
                <a:ext cx="274494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How would we get the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term in the expansion?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554" y="4986191"/>
                <a:ext cx="2744948" cy="646331"/>
              </a:xfrm>
              <a:prstGeom prst="rect">
                <a:avLst/>
              </a:prstGeom>
              <a:blipFill rotWithShape="0">
                <a:blip r:embed="rId5"/>
                <a:stretch>
                  <a:fillRect l="-2000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/>
          <p:cNvCxnSpPr>
            <a:endCxn id="14" idx="2"/>
          </p:cNvCxnSpPr>
          <p:nvPr/>
        </p:nvCxnSpPr>
        <p:spPr>
          <a:xfrm flipV="1">
            <a:off x="1402780" y="4421023"/>
            <a:ext cx="0" cy="6617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402780" y="4504149"/>
            <a:ext cx="1250128" cy="5786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205970" y="5633328"/>
            <a:ext cx="2744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How could we get the -3?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2143754" y="4514540"/>
            <a:ext cx="1900955" cy="111798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3762074" y="4467498"/>
            <a:ext cx="565270" cy="11283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950918" y="2930859"/>
                <a:ext cx="243334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0918" y="2930859"/>
                <a:ext cx="2433349" cy="52322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7204247" y="2835317"/>
                <a:ext cx="100811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⊕1</m:t>
                      </m:r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⊗−6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4247" y="2835317"/>
                <a:ext cx="1008112" cy="646331"/>
              </a:xfrm>
              <a:prstGeom prst="rect">
                <a:avLst/>
              </a:prstGeom>
              <a:blipFill rotWithShape="0">
                <a:blip r:embed="rId7"/>
                <a:stretch>
                  <a:fillRect b="-28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6924688" y="3547215"/>
            <a:ext cx="21943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Unlike before, we want two numbers which multiply to give the </a:t>
            </a:r>
            <a:r>
              <a:rPr lang="en-GB" sz="1200" b="1" dirty="0"/>
              <a:t>first times the last number</a:t>
            </a:r>
            <a:r>
              <a:rPr lang="en-GB" sz="1200" dirty="0"/>
              <a:t>.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7819788" y="3408197"/>
            <a:ext cx="161925" cy="1968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4647267" y="4354159"/>
                <a:ext cx="351347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−3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7267" y="4354159"/>
                <a:ext cx="3513470" cy="52322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/>
          <p:cNvCxnSpPr/>
          <p:nvPr/>
        </p:nvCxnSpPr>
        <p:spPr>
          <a:xfrm flipH="1">
            <a:off x="6143659" y="3438634"/>
            <a:ext cx="260343" cy="9395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404002" y="3454079"/>
            <a:ext cx="520686" cy="9503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37" idx="2"/>
          </p:cNvCxnSpPr>
          <p:nvPr/>
        </p:nvCxnSpPr>
        <p:spPr>
          <a:xfrm>
            <a:off x="4950918" y="4877379"/>
            <a:ext cx="1453084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528629" y="4877379"/>
            <a:ext cx="1453084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981713" y="4581128"/>
            <a:ext cx="11373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Factorise first and second half separately.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939809" y="3575930"/>
            <a:ext cx="1137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‘Split the middle term’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4852672" y="5466392"/>
                <a:ext cx="40398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−1(2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+3)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2672" y="5466392"/>
                <a:ext cx="4039808" cy="52322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4851455" y="5939712"/>
                <a:ext cx="40398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=(2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+3)(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−1)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1455" y="5939712"/>
                <a:ext cx="4039808" cy="52322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7819788" y="5878156"/>
                <a:ext cx="11373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There’s a common factor of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(2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+1)</m:t>
                    </m:r>
                  </m:oMath>
                </a14:m>
                <a:endParaRPr lang="en-GB" sz="12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9788" y="5878156"/>
                <a:ext cx="1137301" cy="646331"/>
              </a:xfrm>
              <a:prstGeom prst="rect">
                <a:avLst/>
              </a:prstGeom>
              <a:blipFill rotWithShape="0">
                <a:blip r:embed="rId11"/>
                <a:stretch>
                  <a:fillRect l="-538" r="-2688" b="-66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572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/>
      <p:bldP spid="24" grpId="0"/>
      <p:bldP spid="30" grpId="0"/>
      <p:bldP spid="31" grpId="0"/>
      <p:bldP spid="32" grpId="0"/>
      <p:bldP spid="37" grpId="0"/>
      <p:bldP spid="47" grpId="0"/>
      <p:bldP spid="48" grpId="0"/>
      <p:bldP spid="49" grpId="0"/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More Examples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83568" y="1196752"/>
                <a:ext cx="7200800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3200" b="0" i="1" smtClean="0">
                          <a:latin typeface="Cambria Math"/>
                        </a:rPr>
                        <m:t>+11</m:t>
                      </m:r>
                      <m:r>
                        <a:rPr lang="en-GB" sz="3200" b="0" i="1" smtClean="0">
                          <a:latin typeface="Cambria Math"/>
                        </a:rPr>
                        <m:t>𝑥</m:t>
                      </m:r>
                      <m:r>
                        <a:rPr lang="en-GB" sz="3200" b="0" i="1" smtClean="0">
                          <a:latin typeface="Cambria Math"/>
                        </a:rPr>
                        <m:t>+12=</m:t>
                      </m:r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+4</m:t>
                          </m:r>
                        </m:e>
                      </m:d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+3</m:t>
                          </m:r>
                        </m:e>
                      </m:d>
                    </m:oMath>
                  </m:oMathPara>
                </a14:m>
                <a:endParaRPr lang="en-GB" sz="3200" b="0" dirty="0"/>
              </a:p>
              <a:p>
                <a:endParaRPr lang="en-GB" sz="3200" b="0" dirty="0"/>
              </a:p>
              <a:p>
                <a:endParaRPr lang="en-GB" sz="32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/>
                        </a:rPr>
                        <m:t>6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3200" b="0" i="1" smtClean="0">
                          <a:latin typeface="Cambria Math"/>
                        </a:rPr>
                        <m:t>−7</m:t>
                      </m:r>
                      <m:r>
                        <a:rPr lang="en-GB" sz="3200" b="0" i="1" smtClean="0">
                          <a:latin typeface="Cambria Math"/>
                        </a:rPr>
                        <m:t>𝑥</m:t>
                      </m:r>
                      <m:r>
                        <a:rPr lang="en-GB" sz="3200" b="0" i="1" smtClean="0">
                          <a:latin typeface="Cambria Math"/>
                        </a:rPr>
                        <m:t>−3=(2</m:t>
                      </m:r>
                      <m:r>
                        <a:rPr lang="en-GB" sz="3200" b="0" i="1" smtClean="0">
                          <a:latin typeface="Cambria Math"/>
                        </a:rPr>
                        <m:t>𝑥</m:t>
                      </m:r>
                      <m:r>
                        <a:rPr lang="en-GB" sz="3200" b="0" i="1" smtClean="0">
                          <a:latin typeface="Cambria Math"/>
                        </a:rPr>
                        <m:t>−3)(3</m:t>
                      </m:r>
                      <m:r>
                        <a:rPr lang="en-GB" sz="3200" b="0" i="1" smtClean="0">
                          <a:latin typeface="Cambria Math"/>
                        </a:rPr>
                        <m:t>𝑥</m:t>
                      </m:r>
                      <m:r>
                        <a:rPr lang="en-GB" sz="3200" b="0" i="1" smtClean="0">
                          <a:latin typeface="Cambria Math"/>
                        </a:rPr>
                        <m:t>+1)</m:t>
                      </m:r>
                    </m:oMath>
                  </m:oMathPara>
                </a14:m>
                <a:endParaRPr lang="en-GB" sz="3200" dirty="0"/>
              </a:p>
              <a:p>
                <a:endParaRPr lang="en-GB" sz="3200" dirty="0"/>
              </a:p>
              <a:p>
                <a:endParaRPr lang="en-GB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3200" b="0" i="1" smtClean="0">
                          <a:latin typeface="Cambria Math"/>
                        </a:rPr>
                        <m:t>−5</m:t>
                      </m:r>
                      <m:r>
                        <a:rPr lang="en-GB" sz="3200" b="0" i="1" smtClean="0">
                          <a:latin typeface="Cambria Math"/>
                        </a:rPr>
                        <m:t>𝑥𝑦</m:t>
                      </m:r>
                      <m:r>
                        <a:rPr lang="en-GB" sz="3200" b="0" i="1" smtClean="0">
                          <a:latin typeface="Cambria Math"/>
                        </a:rPr>
                        <m:t>+3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32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−3</m:t>
                          </m:r>
                          <m:r>
                            <a:rPr lang="en-GB" sz="3200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GB" sz="3200" b="0" dirty="0"/>
              </a:p>
              <a:p>
                <a:endParaRPr lang="en-GB" sz="3200" dirty="0"/>
              </a:p>
              <a:p>
                <a:endParaRPr lang="en-GB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/>
                        </a:rPr>
                        <m:t>6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3200" b="0" i="1" smtClean="0">
                          <a:latin typeface="Cambria Math"/>
                        </a:rPr>
                        <m:t>−3</m:t>
                      </m:r>
                      <m:r>
                        <a:rPr lang="en-GB" sz="3200" b="0" i="1" smtClean="0">
                          <a:latin typeface="Cambria Math"/>
                        </a:rPr>
                        <m:t>𝑥</m:t>
                      </m:r>
                      <m:r>
                        <a:rPr lang="en-GB" sz="3200" b="0" i="1" smtClean="0">
                          <a:latin typeface="Cambria Math"/>
                        </a:rPr>
                        <m:t>−3=3(</m:t>
                      </m:r>
                      <m:r>
                        <a:rPr lang="en-GB" sz="3200" b="0" i="1" smtClean="0">
                          <a:latin typeface="Cambria Math"/>
                        </a:rPr>
                        <m:t>𝑥</m:t>
                      </m:r>
                      <m:r>
                        <a:rPr lang="en-GB" sz="3200" b="0" i="1" smtClean="0">
                          <a:latin typeface="Cambria Math"/>
                        </a:rPr>
                        <m:t>−1)(2</m:t>
                      </m:r>
                      <m:r>
                        <a:rPr lang="en-GB" sz="3200" b="0" i="1" smtClean="0">
                          <a:latin typeface="Cambria Math"/>
                        </a:rPr>
                        <m:t>𝑥</m:t>
                      </m:r>
                      <m:r>
                        <a:rPr lang="en-GB" sz="3200" b="0" i="1" smtClean="0">
                          <a:latin typeface="Cambria Math"/>
                        </a:rPr>
                        <m:t>+1)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196752"/>
                <a:ext cx="7200800" cy="501675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3995936" y="1052736"/>
            <a:ext cx="4181846" cy="8293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7" name="Rectangle 6"/>
          <p:cNvSpPr/>
          <p:nvPr/>
        </p:nvSpPr>
        <p:spPr>
          <a:xfrm>
            <a:off x="3563888" y="2551785"/>
            <a:ext cx="4181846" cy="8293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8" name="Rectangle 7"/>
          <p:cNvSpPr/>
          <p:nvPr/>
        </p:nvSpPr>
        <p:spPr>
          <a:xfrm>
            <a:off x="4277607" y="4005064"/>
            <a:ext cx="4181846" cy="8293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-1144" y="2276872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144" y="3645024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563888" y="5384146"/>
            <a:ext cx="4181846" cy="8293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18" y="5157192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11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Exercise 4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87965" y="764704"/>
                <a:ext cx="6336704" cy="45547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600" i="1" dirty="0" smtClean="0">
                          <a:latin typeface="Cambria Math"/>
                        </a:rPr>
                        <m:t>2</m:t>
                      </m:r>
                      <m:r>
                        <a:rPr lang="en-GB" sz="2600" i="1" dirty="0" smtClean="0">
                          <a:latin typeface="Cambria Math"/>
                        </a:rPr>
                        <m:t>𝑥</m:t>
                      </m:r>
                      <m:r>
                        <a:rPr lang="en-GB" sz="2600" i="1" baseline="30000" dirty="0">
                          <a:latin typeface="Cambria Math"/>
                        </a:rPr>
                        <m:t>2</m:t>
                      </m:r>
                      <m:r>
                        <a:rPr lang="en-GB" sz="2600" i="1" dirty="0">
                          <a:latin typeface="Cambria Math"/>
                        </a:rPr>
                        <m:t>+3</m:t>
                      </m:r>
                      <m:r>
                        <a:rPr lang="en-GB" sz="2600" i="1" dirty="0">
                          <a:latin typeface="Cambria Math"/>
                        </a:rPr>
                        <m:t>𝑥</m:t>
                      </m:r>
                      <m:r>
                        <a:rPr lang="en-GB" sz="2600" i="1" dirty="0">
                          <a:latin typeface="Cambria Math"/>
                        </a:rPr>
                        <m:t>+1=(2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+1)(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+1)</m:t>
                      </m:r>
                    </m:oMath>
                  </m:oMathPara>
                </a14:m>
                <a:endParaRPr lang="en-GB" sz="26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600" i="1" dirty="0" smtClean="0">
                          <a:latin typeface="Cambria Math"/>
                        </a:rPr>
                        <m:t>3</m:t>
                      </m:r>
                      <m:r>
                        <a:rPr lang="en-GB" sz="2600" i="1" dirty="0" smtClean="0">
                          <a:latin typeface="Cambria Math"/>
                        </a:rPr>
                        <m:t>𝑥</m:t>
                      </m:r>
                      <m:r>
                        <a:rPr lang="en-GB" sz="2600" i="1" baseline="30000" dirty="0">
                          <a:latin typeface="Cambria Math"/>
                        </a:rPr>
                        <m:t>2</m:t>
                      </m:r>
                      <m:r>
                        <a:rPr lang="en-GB" sz="2600" i="1" dirty="0">
                          <a:latin typeface="Cambria Math"/>
                        </a:rPr>
                        <m:t>+8</m:t>
                      </m:r>
                      <m:r>
                        <a:rPr lang="en-GB" sz="2600" i="1" dirty="0">
                          <a:latin typeface="Cambria Math"/>
                        </a:rPr>
                        <m:t>𝑥</m:t>
                      </m:r>
                      <m:r>
                        <a:rPr lang="en-GB" sz="2600" i="1" dirty="0">
                          <a:latin typeface="Cambria Math"/>
                        </a:rPr>
                        <m:t>+4=(3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+2)(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+2)</m:t>
                      </m:r>
                    </m:oMath>
                  </m:oMathPara>
                </a14:m>
                <a:endParaRPr lang="en-GB" sz="26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600" i="1" dirty="0" smtClean="0">
                          <a:latin typeface="Cambria Math"/>
                        </a:rPr>
                        <m:t>2</m:t>
                      </m:r>
                      <m:r>
                        <a:rPr lang="en-GB" sz="2600" i="1" dirty="0" smtClean="0">
                          <a:latin typeface="Cambria Math"/>
                        </a:rPr>
                        <m:t>𝑥</m:t>
                      </m:r>
                      <m:r>
                        <a:rPr lang="en-GB" sz="2600" i="1" baseline="30000" dirty="0">
                          <a:latin typeface="Cambria Math"/>
                        </a:rPr>
                        <m:t>2</m:t>
                      </m:r>
                      <m:r>
                        <a:rPr lang="en-GB" sz="2600" i="1" dirty="0">
                          <a:latin typeface="Cambria Math"/>
                        </a:rPr>
                        <m:t>−3</m:t>
                      </m:r>
                      <m:r>
                        <a:rPr lang="en-GB" sz="2600" i="1" dirty="0">
                          <a:latin typeface="Cambria Math"/>
                        </a:rPr>
                        <m:t>𝑥</m:t>
                      </m:r>
                      <m:r>
                        <a:rPr lang="en-GB" sz="2600" i="1" dirty="0">
                          <a:latin typeface="Cambria Math"/>
                        </a:rPr>
                        <m:t>−9=(2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+3)(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−3)</m:t>
                      </m:r>
                    </m:oMath>
                  </m:oMathPara>
                </a14:m>
                <a:endParaRPr lang="en-GB" sz="26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600" i="1" dirty="0" smtClean="0">
                          <a:latin typeface="Cambria Math"/>
                        </a:rPr>
                        <m:t>4</m:t>
                      </m:r>
                      <m:r>
                        <a:rPr lang="en-GB" sz="2600" i="1" dirty="0" smtClean="0">
                          <a:latin typeface="Cambria Math"/>
                        </a:rPr>
                        <m:t>𝑥</m:t>
                      </m:r>
                      <m:r>
                        <a:rPr lang="en-GB" sz="2600" i="1" baseline="30000" dirty="0">
                          <a:latin typeface="Cambria Math"/>
                        </a:rPr>
                        <m:t>2</m:t>
                      </m:r>
                      <m:r>
                        <a:rPr lang="en-GB" sz="2600" i="1" dirty="0">
                          <a:latin typeface="Cambria Math"/>
                        </a:rPr>
                        <m:t>−9</m:t>
                      </m:r>
                      <m:r>
                        <a:rPr lang="en-GB" sz="2600" i="1" dirty="0">
                          <a:latin typeface="Cambria Math"/>
                        </a:rPr>
                        <m:t>𝑥</m:t>
                      </m:r>
                      <m:r>
                        <a:rPr lang="en-GB" sz="2600" i="1" dirty="0">
                          <a:latin typeface="Cambria Math"/>
                        </a:rPr>
                        <m:t>+2=(4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−1)(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−2)</m:t>
                      </m:r>
                    </m:oMath>
                  </m:oMathPara>
                </a14:m>
                <a:endParaRPr lang="en-GB" sz="26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600" i="1" dirty="0" smtClean="0">
                          <a:latin typeface="Cambria Math"/>
                        </a:rPr>
                        <m:t>2</m:t>
                      </m:r>
                      <m:r>
                        <a:rPr lang="en-GB" sz="2600" i="1" dirty="0" smtClean="0">
                          <a:latin typeface="Cambria Math"/>
                        </a:rPr>
                        <m:t>𝑥</m:t>
                      </m:r>
                      <m:r>
                        <a:rPr lang="en-GB" sz="2600" i="1" baseline="30000" dirty="0">
                          <a:latin typeface="Cambria Math"/>
                        </a:rPr>
                        <m:t>2</m:t>
                      </m:r>
                      <m:r>
                        <a:rPr lang="en-GB" sz="2600" i="1" dirty="0">
                          <a:latin typeface="Cambria Math"/>
                        </a:rPr>
                        <m:t>+</m:t>
                      </m:r>
                      <m:r>
                        <a:rPr lang="en-GB" sz="2600" i="1" dirty="0">
                          <a:latin typeface="Cambria Math"/>
                        </a:rPr>
                        <m:t>𝑥</m:t>
                      </m:r>
                      <m:r>
                        <a:rPr lang="en-GB" sz="2600" i="1" dirty="0">
                          <a:latin typeface="Cambria Math"/>
                        </a:rPr>
                        <m:t>−15=(2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−5)(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+3)</m:t>
                      </m:r>
                    </m:oMath>
                  </m:oMathPara>
                </a14:m>
                <a:endParaRPr lang="en-GB" sz="26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600" i="1" dirty="0" smtClean="0">
                          <a:latin typeface="Cambria Math"/>
                        </a:rPr>
                        <m:t>2</m:t>
                      </m:r>
                      <m:r>
                        <a:rPr lang="en-GB" sz="2600" i="1" dirty="0" smtClean="0">
                          <a:latin typeface="Cambria Math"/>
                        </a:rPr>
                        <m:t>𝑥</m:t>
                      </m:r>
                      <m:r>
                        <a:rPr lang="en-GB" sz="2600" i="1" baseline="30000" dirty="0">
                          <a:latin typeface="Cambria Math"/>
                        </a:rPr>
                        <m:t>2</m:t>
                      </m:r>
                      <m:r>
                        <a:rPr lang="en-GB" sz="2600" i="1" dirty="0">
                          <a:latin typeface="Cambria Math"/>
                        </a:rPr>
                        <m:t>−3</m:t>
                      </m:r>
                      <m:r>
                        <a:rPr lang="en-GB" sz="2600" i="1" dirty="0">
                          <a:latin typeface="Cambria Math"/>
                        </a:rPr>
                        <m:t>𝑥</m:t>
                      </m:r>
                      <m:r>
                        <a:rPr lang="en-GB" sz="2600" i="1" dirty="0">
                          <a:latin typeface="Cambria Math"/>
                        </a:rPr>
                        <m:t>−2=(2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+1)(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−2)</m:t>
                      </m:r>
                    </m:oMath>
                  </m:oMathPara>
                </a14:m>
                <a:endParaRPr lang="en-GB" sz="26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600" i="1" dirty="0" smtClean="0">
                          <a:latin typeface="Cambria Math"/>
                        </a:rPr>
                        <m:t>3</m:t>
                      </m:r>
                      <m:r>
                        <a:rPr lang="en-GB" sz="2600" i="1" dirty="0" smtClean="0">
                          <a:latin typeface="Cambria Math"/>
                        </a:rPr>
                        <m:t>𝑥</m:t>
                      </m:r>
                      <m:r>
                        <a:rPr lang="en-GB" sz="2600" i="1" baseline="30000" dirty="0">
                          <a:latin typeface="Cambria Math"/>
                        </a:rPr>
                        <m:t>2</m:t>
                      </m:r>
                      <m:r>
                        <a:rPr lang="en-GB" sz="2600" i="1" dirty="0">
                          <a:latin typeface="Cambria Math"/>
                        </a:rPr>
                        <m:t>+4</m:t>
                      </m:r>
                      <m:r>
                        <a:rPr lang="en-GB" sz="2600" i="1" dirty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−</m:t>
                      </m:r>
                      <m:r>
                        <a:rPr lang="en-GB" sz="2600" i="1" dirty="0">
                          <a:latin typeface="Cambria Math"/>
                        </a:rPr>
                        <m:t>4</m:t>
                      </m:r>
                      <m:r>
                        <a:rPr lang="en-GB" sz="2600" b="0" i="1" dirty="0" smtClean="0">
                          <a:latin typeface="Cambria Math"/>
                        </a:rPr>
                        <m:t>=(3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−2)(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+2)</m:t>
                      </m:r>
                    </m:oMath>
                  </m:oMathPara>
                </a14:m>
                <a:endParaRPr lang="en-GB" sz="260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600" i="1" dirty="0" smtClean="0">
                          <a:latin typeface="Cambria Math"/>
                        </a:rPr>
                        <m:t>6</m:t>
                      </m:r>
                      <m:sSup>
                        <m:sSupPr>
                          <m:ctrlPr>
                            <a:rPr lang="en-GB" sz="26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600" b="0" i="1" dirty="0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2600" b="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600" b="0" i="1" dirty="0" smtClean="0">
                          <a:latin typeface="Cambria Math"/>
                        </a:rPr>
                        <m:t>−13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+6=</m:t>
                      </m:r>
                      <m:d>
                        <m:dPr>
                          <m:ctrlPr>
                            <a:rPr lang="en-GB" sz="26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600" b="0" i="1" dirty="0" smtClean="0">
                              <a:latin typeface="Cambria Math"/>
                            </a:rPr>
                            <m:t>3</m:t>
                          </m:r>
                          <m:r>
                            <a:rPr lang="en-GB" sz="2600" b="0" i="1" dirty="0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600" b="0" i="1" dirty="0" smtClean="0">
                              <a:latin typeface="Cambria Math"/>
                            </a:rPr>
                            <m:t>−2</m:t>
                          </m:r>
                        </m:e>
                      </m:d>
                      <m:d>
                        <m:dPr>
                          <m:ctrlPr>
                            <a:rPr lang="en-GB" sz="26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600" b="0" i="1" dirty="0" smtClean="0">
                              <a:latin typeface="Cambria Math"/>
                            </a:rPr>
                            <m:t>2</m:t>
                          </m:r>
                          <m:r>
                            <a:rPr lang="en-GB" sz="2600" b="0" i="1" dirty="0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600" b="0" i="1" dirty="0" smtClean="0">
                              <a:latin typeface="Cambria Math"/>
                            </a:rPr>
                            <m:t>−3</m:t>
                          </m:r>
                        </m:e>
                      </m:d>
                    </m:oMath>
                  </m:oMathPara>
                </a14:m>
                <a:endParaRPr lang="en-GB" sz="2600" dirty="0">
                  <a:latin typeface="Cambria Math"/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600" b="0" i="1" smtClean="0">
                          <a:latin typeface="Cambria Math"/>
                        </a:rPr>
                        <m:t>15</m:t>
                      </m:r>
                      <m:sSup>
                        <m:sSupPr>
                          <m:ctrlPr>
                            <a:rPr lang="en-GB" sz="2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600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GB" sz="2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600" b="0" i="1" smtClean="0">
                          <a:latin typeface="Cambria Math"/>
                        </a:rPr>
                        <m:t>−13</m:t>
                      </m:r>
                      <m:r>
                        <a:rPr lang="en-GB" sz="2600" b="0" i="1" smtClean="0">
                          <a:latin typeface="Cambria Math"/>
                        </a:rPr>
                        <m:t>𝑦</m:t>
                      </m:r>
                      <m:r>
                        <a:rPr lang="en-GB" sz="2600" b="0" i="1" smtClean="0">
                          <a:latin typeface="Cambria Math"/>
                        </a:rPr>
                        <m:t>−20=</m:t>
                      </m:r>
                      <m:d>
                        <m:dPr>
                          <m:ctrlPr>
                            <a:rPr lang="en-GB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600" b="0" i="1" smtClean="0">
                              <a:latin typeface="Cambria Math"/>
                            </a:rPr>
                            <m:t>5</m:t>
                          </m:r>
                          <m:r>
                            <a:rPr lang="en-GB" sz="26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GB" sz="2600" b="0" i="1" smtClean="0">
                              <a:latin typeface="Cambria Math"/>
                            </a:rPr>
                            <m:t>+4</m:t>
                          </m:r>
                        </m:e>
                      </m:d>
                      <m:d>
                        <m:dPr>
                          <m:ctrlPr>
                            <a:rPr lang="en-GB" sz="2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600" b="0" i="1" smtClean="0">
                              <a:latin typeface="Cambria Math"/>
                            </a:rPr>
                            <m:t>3</m:t>
                          </m:r>
                          <m:r>
                            <a:rPr lang="en-GB" sz="26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GB" sz="2600" b="0" i="1" smtClean="0">
                              <a:latin typeface="Cambria Math"/>
                            </a:rPr>
                            <m:t>−5</m:t>
                          </m:r>
                        </m:e>
                      </m:d>
                    </m:oMath>
                  </m:oMathPara>
                </a14:m>
                <a:endParaRPr lang="en-GB" sz="2600" dirty="0">
                  <a:latin typeface="Cambria Math"/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600" i="1" dirty="0" smtClean="0">
                          <a:latin typeface="Cambria Math"/>
                        </a:rPr>
                        <m:t>1</m:t>
                      </m:r>
                      <m:r>
                        <a:rPr lang="en-GB" sz="2600" b="0" i="1" dirty="0" smtClean="0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en-GB" sz="26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600" b="0" i="1" dirty="0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2600" b="0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600" b="0" i="1" dirty="0" smtClean="0">
                          <a:latin typeface="Cambria Math"/>
                        </a:rPr>
                        <m:t>−</m:t>
                      </m:r>
                      <m:r>
                        <a:rPr lang="en-GB" sz="26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600" b="0" i="1" dirty="0" smtClean="0">
                          <a:latin typeface="Cambria Math"/>
                        </a:rPr>
                        <m:t>−1=</m:t>
                      </m:r>
                      <m:d>
                        <m:dPr>
                          <m:ctrlPr>
                            <a:rPr lang="en-GB" sz="26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600" b="0" i="1" dirty="0" smtClean="0">
                              <a:latin typeface="Cambria Math"/>
                            </a:rPr>
                            <m:t>4</m:t>
                          </m:r>
                          <m:r>
                            <a:rPr lang="en-GB" sz="2600" b="0" i="1" dirty="0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600" b="0" i="1" dirty="0" smtClean="0">
                              <a:latin typeface="Cambria Math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en-GB" sz="26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600" b="0" i="1" dirty="0" smtClean="0">
                              <a:latin typeface="Cambria Math"/>
                            </a:rPr>
                            <m:t>3</m:t>
                          </m:r>
                          <m:r>
                            <a:rPr lang="en-GB" sz="2600" b="0" i="1" dirty="0" smtClean="0">
                              <a:latin typeface="Cambria Math"/>
                            </a:rPr>
                            <m:t>𝑥</m:t>
                          </m:r>
                          <m:r>
                            <a:rPr lang="en-GB" sz="2600" b="0" i="1" dirty="0" smtClean="0">
                              <a:latin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GB" sz="2600" b="0" dirty="0"/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600" b="0" i="1" smtClean="0">
                          <a:latin typeface="Cambria Math"/>
                        </a:rPr>
                        <m:t>25</m:t>
                      </m:r>
                      <m:sSup>
                        <m:sSupPr>
                          <m:ctrlPr>
                            <a:rPr lang="en-GB" sz="2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600" b="0" i="1" smtClean="0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GB" sz="2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600" b="0" i="1" smtClean="0">
                          <a:latin typeface="Cambria Math"/>
                        </a:rPr>
                        <m:t>−20</m:t>
                      </m:r>
                      <m:r>
                        <a:rPr lang="en-GB" sz="2600" b="0" i="1" smtClean="0">
                          <a:latin typeface="Cambria Math"/>
                        </a:rPr>
                        <m:t>𝑦</m:t>
                      </m:r>
                      <m:r>
                        <a:rPr lang="en-GB" sz="2600" b="0" i="1" smtClean="0">
                          <a:latin typeface="Cambria Math"/>
                        </a:rPr>
                        <m:t>+4=</m:t>
                      </m:r>
                      <m:sSup>
                        <m:sSupPr>
                          <m:ctrlPr>
                            <a:rPr lang="en-GB" sz="2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600" b="0" i="1" smtClean="0">
                                  <a:latin typeface="Cambria Math"/>
                                </a:rPr>
                                <m:t>5</m:t>
                              </m:r>
                              <m:r>
                                <a:rPr lang="en-GB" sz="2600" b="0" i="1" smtClean="0">
                                  <a:latin typeface="Cambria Math"/>
                                </a:rPr>
                                <m:t>𝑦</m:t>
                              </m:r>
                              <m:r>
                                <a:rPr lang="en-GB" sz="2600" b="0" i="1" smtClean="0">
                                  <a:latin typeface="Cambria Math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en-GB" sz="2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965" y="764704"/>
                <a:ext cx="6336704" cy="455470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987965" y="5714030"/>
                <a:ext cx="519647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GB" sz="2400" b="0" i="1" smtClean="0">
                          <a:latin typeface="Cambria Math"/>
                        </a:rPr>
                        <m:t>+12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/>
                        </a:rPr>
                        <m:t>+9</m:t>
                      </m:r>
                      <m:r>
                        <a:rPr lang="en-GB" sz="2400" b="0" i="1" smtClean="0">
                          <a:latin typeface="Cambria Math"/>
                        </a:rPr>
                        <m:t>𝑥</m:t>
                      </m:r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r>
                        <a:rPr lang="en-GB" sz="2400" b="0" i="1" smtClean="0">
                          <a:latin typeface="Cambria Math"/>
                        </a:rPr>
                        <m:t>𝑥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+3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/>
                        </a:rPr>
                        <m:t>−2</m:t>
                      </m:r>
                      <m:r>
                        <a:rPr lang="en-GB" sz="2400" b="0" i="1" smtClean="0">
                          <a:latin typeface="Cambria Math"/>
                        </a:rPr>
                        <m:t>𝑎𝑏𝑥</m:t>
                      </m:r>
                      <m:r>
                        <a:rPr lang="en-GB" sz="24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/>
                                </a:rPr>
                                <m:t>𝑎𝑥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965" y="5714030"/>
                <a:ext cx="5196471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2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98592" y="787161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8591" y="1231296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3180" y="1620681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8589" y="1990013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8592" y="2359345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8592" y="2826807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8587" y="3240248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9338" y="3657117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8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9338" y="4051448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9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9338" y="4420780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10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9338" y="4781994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11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75856" y="771264"/>
            <a:ext cx="2376264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300652" y="1214309"/>
            <a:ext cx="2376264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89456" y="1602161"/>
            <a:ext cx="2376264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300652" y="2008533"/>
            <a:ext cx="2376264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300652" y="2414420"/>
            <a:ext cx="2376264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311593" y="2826807"/>
            <a:ext cx="2376264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311593" y="3203208"/>
            <a:ext cx="2376264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586200" y="3609580"/>
            <a:ext cx="2376264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914477" y="4014408"/>
            <a:ext cx="2515810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396245" y="4394218"/>
            <a:ext cx="2515810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704185" y="4793543"/>
            <a:ext cx="1947935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948264" y="2653634"/>
                <a:ext cx="2016224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‘Commando’ starts to become difficult from this question onwards because the coefficient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/>
                  <a:t> is not prime.</a:t>
                </a: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8264" y="2653634"/>
                <a:ext cx="2016224" cy="1754326"/>
              </a:xfrm>
              <a:prstGeom prst="rect">
                <a:avLst/>
              </a:prstGeom>
              <a:blipFill rotWithShape="0">
                <a:blip r:embed="rId4"/>
                <a:stretch>
                  <a:fillRect l="-2719" t="-1736" r="-1208" b="-45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/>
          <p:cNvCxnSpPr/>
          <p:nvPr/>
        </p:nvCxnSpPr>
        <p:spPr>
          <a:xfrm flipH="1">
            <a:off x="6184436" y="3115299"/>
            <a:ext cx="619812" cy="697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680182" y="5695414"/>
            <a:ext cx="1947935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680182" y="6101786"/>
            <a:ext cx="1947935" cy="406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7497" y="5732454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Wingdings" panose="05000000000000000000" pitchFamily="2" charset="2"/>
              </a:rPr>
              <a:t>N</a:t>
            </a:r>
            <a:r>
              <a:rPr lang="en-GB" baseline="-25000" dirty="0"/>
              <a:t>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17497" y="6127072"/>
            <a:ext cx="489373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Wingdings" panose="05000000000000000000" pitchFamily="2" charset="2"/>
              </a:rPr>
              <a:t>N</a:t>
            </a:r>
            <a:r>
              <a:rPr lang="en-GB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17070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b="1" dirty="0"/>
                <a:t>RECAP</a:t>
              </a:r>
              <a:r>
                <a:rPr lang="en-GB" sz="3200" dirty="0"/>
                <a:t> :: Six different types of factorisation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328464" y="779513"/>
            <a:ext cx="3888432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/>
              <a:t>1. Factoring out a single term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94063" y="779513"/>
                <a:ext cx="3888432" cy="4700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2400" b="1" dirty="0"/>
                  <a:t>2.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GB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GB" sz="2400" b="1" i="1" smtClean="0">
                        <a:latin typeface="Cambria Math"/>
                      </a:rPr>
                      <m:t>+</m:t>
                    </m:r>
                    <m:r>
                      <a:rPr lang="en-GB" sz="2400" b="1" i="1" smtClean="0">
                        <a:latin typeface="Cambria Math"/>
                      </a:rPr>
                      <m:t>𝒃𝒙</m:t>
                    </m:r>
                    <m:r>
                      <a:rPr lang="en-GB" sz="2400" b="1" i="1" smtClean="0">
                        <a:latin typeface="Cambria Math"/>
                      </a:rPr>
                      <m:t>+</m:t>
                    </m:r>
                    <m:r>
                      <a:rPr lang="en-GB" sz="2400" b="1" i="1" smtClean="0">
                        <a:latin typeface="Cambria Math"/>
                      </a:rPr>
                      <m:t>𝒄</m:t>
                    </m:r>
                  </m:oMath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4063" y="779513"/>
                <a:ext cx="3888432" cy="470000"/>
              </a:xfrm>
              <a:prstGeom prst="rect">
                <a:avLst/>
              </a:prstGeom>
              <a:blipFill rotWithShape="0">
                <a:blip r:embed="rId8"/>
                <a:stretch>
                  <a:fillRect l="-2184" t="-4938" b="-25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44488" y="1427585"/>
                <a:ext cx="34563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𝒙</m:t>
                      </m:r>
                      <m:d>
                        <m:d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</m:d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488" y="1427585"/>
                <a:ext cx="3456384" cy="46166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436918" y="1427584"/>
                <a:ext cx="45200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/>
                        </a:rPr>
                        <m:t>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GB" sz="2400" b="0" i="1" smtClean="0">
                          <a:latin typeface="Cambria Math"/>
                        </a:rPr>
                        <m:t>𝑥</m:t>
                      </m:r>
                      <m:r>
                        <a:rPr lang="en-GB" sz="2400" b="0" i="1" smtClean="0">
                          <a:latin typeface="Cambria Math"/>
                        </a:rPr>
                        <m:t>−30=</m:t>
                      </m:r>
                      <m:d>
                        <m:d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en-GB" sz="24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</m:d>
                      <m:d>
                        <m:d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en-GB" sz="2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6918" y="1427584"/>
                <a:ext cx="4520046" cy="461665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95641" y="3140969"/>
            <a:ext cx="3888432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/>
              <a:t>3. Difference of two squares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1173" y="3789041"/>
                <a:ext cx="42001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9−16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d>
                        <m:d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73" y="3789041"/>
                <a:ext cx="4200112" cy="461665"/>
              </a:xfrm>
              <a:prstGeom prst="rect">
                <a:avLst/>
              </a:prstGeom>
              <a:blipFill rotWithShape="0">
                <a:blip r:embed="rId11"/>
                <a:stretch>
                  <a:fillRect b="-17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594063" y="3140968"/>
                <a:ext cx="3888432" cy="470000"/>
              </a:xfrm>
              <a:prstGeom prst="rect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2400" b="1" dirty="0"/>
                  <a:t>4.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GB" sz="2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GB" sz="2400" b="1" i="1" smtClean="0">
                        <a:latin typeface="Cambria Math"/>
                      </a:rPr>
                      <m:t>+</m:t>
                    </m:r>
                    <m:r>
                      <a:rPr lang="en-GB" sz="2400" b="1" i="1" smtClean="0">
                        <a:latin typeface="Cambria Math"/>
                      </a:rPr>
                      <m:t>𝒃𝒙</m:t>
                    </m:r>
                    <m:r>
                      <a:rPr lang="en-GB" sz="2400" b="1" i="1" smtClean="0">
                        <a:latin typeface="Cambria Math"/>
                      </a:rPr>
                      <m:t>+</m:t>
                    </m:r>
                    <m:r>
                      <a:rPr lang="en-GB" sz="2400" b="1" i="1" smtClean="0">
                        <a:latin typeface="Cambria Math"/>
                      </a:rPr>
                      <m:t>𝒄</m:t>
                    </m:r>
                  </m:oMath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4063" y="3140968"/>
                <a:ext cx="3888432" cy="470000"/>
              </a:xfrm>
              <a:prstGeom prst="rect">
                <a:avLst/>
              </a:prstGeom>
              <a:blipFill rotWithShape="0">
                <a:blip r:embed="rId12"/>
                <a:stretch>
                  <a:fillRect l="-2184" t="-4938" b="-259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594062" y="3789041"/>
                <a:ext cx="455372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/>
                        </a:rPr>
                        <m:t>2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/>
                        </a:rPr>
                        <m:t>+</m:t>
                      </m:r>
                      <m:r>
                        <a:rPr lang="en-GB" sz="2400" b="0" i="1" smtClean="0">
                          <a:latin typeface="Cambria Math"/>
                        </a:rPr>
                        <m:t>𝑥</m:t>
                      </m:r>
                      <m:r>
                        <a:rPr lang="en-GB" sz="2400" b="0" i="1" smtClean="0">
                          <a:latin typeface="Cambria Math"/>
                        </a:rPr>
                        <m:t>−3=(2</m:t>
                      </m:r>
                      <m:r>
                        <a:rPr lang="en-GB" sz="2400" b="0" i="1" smtClean="0">
                          <a:latin typeface="Cambria Math"/>
                        </a:rPr>
                        <m:t>𝑥</m:t>
                      </m:r>
                      <m:r>
                        <a:rPr lang="en-GB" sz="2400" b="0" i="1" smtClean="0">
                          <a:latin typeface="Cambria Math"/>
                        </a:rPr>
                        <m:t>+3)(</m:t>
                      </m:r>
                      <m:r>
                        <a:rPr lang="en-GB" sz="2400" b="0" i="1" smtClean="0">
                          <a:latin typeface="Cambria Math"/>
                        </a:rPr>
                        <m:t>𝑥</m:t>
                      </m:r>
                      <m:r>
                        <a:rPr lang="en-GB" sz="2400" b="0" i="1" smtClean="0">
                          <a:latin typeface="Cambria Math"/>
                        </a:rPr>
                        <m:t>−1)</m:t>
                      </m:r>
                    </m:oMath>
                  </m:oMathPara>
                </a14:m>
                <a:endParaRPr lang="en-GB" sz="2400" dirty="0"/>
              </a:p>
              <a:p>
                <a:r>
                  <a:rPr lang="en-GB" sz="2400" dirty="0"/>
                  <a:t>Strategy: either </a:t>
                </a:r>
                <a:r>
                  <a:rPr lang="en-GB" sz="2400" b="1" dirty="0"/>
                  <a:t>split the middle term</a:t>
                </a:r>
                <a:r>
                  <a:rPr lang="en-GB" sz="2400" dirty="0"/>
                  <a:t>, or ‘go commando’.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4062" y="3789041"/>
                <a:ext cx="4553729" cy="1200329"/>
              </a:xfrm>
              <a:prstGeom prst="rect">
                <a:avLst/>
              </a:prstGeom>
              <a:blipFill rotWithShape="0">
                <a:blip r:embed="rId13"/>
                <a:stretch>
                  <a:fillRect l="-2142" b="-112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310407" y="5157192"/>
            <a:ext cx="3888432" cy="47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/>
              <a:t>5. Pairwise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02395" y="5658761"/>
                <a:ext cx="3649525" cy="92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GB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sSup>
                        <m:sSupPr>
                          <m:ctrlP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−2=</m:t>
                      </m:r>
                      <m:sSup>
                        <m:sSupPr>
                          <m:ctrlP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−1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bg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bg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bg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=…</m:t>
                      </m:r>
                    </m:oMath>
                  </m:oMathPara>
                </a14:m>
                <a:endParaRPr lang="en-GB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95" y="5658761"/>
                <a:ext cx="3649525" cy="922497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4571428" y="5157192"/>
            <a:ext cx="3888432" cy="47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b="1" dirty="0"/>
              <a:t>6. Intelligent Guesswork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713516" y="5672502"/>
                <a:ext cx="364952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4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GB" sz="2400" b="0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GB" sz="24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𝑥𝑦</m:t>
                      </m:r>
                      <m:r>
                        <a:rPr lang="en-GB" sz="24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4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400" b="1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1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GB" sz="2400" b="1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1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GB" sz="2400" b="1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1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d>
                        <m:dPr>
                          <m:ctrlPr>
                            <a:rPr lang="en-GB" sz="2400" b="1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1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GB" sz="2400" b="1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1" i="1" smtClean="0">
                              <a:solidFill>
                                <a:schemeClr val="bg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en-GB" sz="2400" b="1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3516" y="5672502"/>
                <a:ext cx="3649525" cy="830997"/>
              </a:xfrm>
              <a:prstGeom prst="rect">
                <a:avLst/>
              </a:prstGeom>
              <a:blipFill rotWithShape="0">
                <a:blip r:embed="rId15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2402647" y="1368898"/>
            <a:ext cx="1462771" cy="5179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686293" y="1399817"/>
            <a:ext cx="2166762" cy="5179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750918" y="3763766"/>
            <a:ext cx="2374273" cy="5179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76843" y="2513223"/>
            <a:ext cx="1020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ym typeface="Wingdings" panose="05000000000000000000" pitchFamily="2" charset="2"/>
              </a:rPr>
              <a:t></a:t>
            </a:r>
            <a:endParaRPr lang="en-GB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6175852" y="2564530"/>
            <a:ext cx="1020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ym typeface="Wingdings" panose="05000000000000000000" pitchFamily="2" charset="2"/>
              </a:rPr>
              <a:t></a:t>
            </a:r>
            <a:endParaRPr lang="en-GB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1776843" y="4506053"/>
            <a:ext cx="1020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ym typeface="Wingdings" panose="05000000000000000000" pitchFamily="2" charset="2"/>
              </a:rPr>
              <a:t></a:t>
            </a:r>
            <a:endParaRPr lang="en-GB" sz="3200" dirty="0"/>
          </a:p>
        </p:txBody>
      </p:sp>
      <p:sp>
        <p:nvSpPr>
          <p:cNvPr id="29" name="TextBox 28"/>
          <p:cNvSpPr txBox="1"/>
          <p:nvPr/>
        </p:nvSpPr>
        <p:spPr>
          <a:xfrm>
            <a:off x="7807409" y="4517456"/>
            <a:ext cx="10208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ym typeface="Wingdings" panose="05000000000000000000" pitchFamily="2" charset="2"/>
              </a:rPr>
              <a:t>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05014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97DFFFF9F3C24C89C84706794B9A8A" ma:contentTypeVersion="13" ma:contentTypeDescription="Create a new document." ma:contentTypeScope="" ma:versionID="711a875b31aacf8572bfcd8836d507dd">
  <xsd:schema xmlns:xsd="http://www.w3.org/2001/XMLSchema" xmlns:xs="http://www.w3.org/2001/XMLSchema" xmlns:p="http://schemas.microsoft.com/office/2006/metadata/properties" xmlns:ns3="53827ecc-ee47-4a53-9d67-0e1e42128740" xmlns:ns4="25b07869-f69c-4f88-a0d5-5bc8d3bd4b78" targetNamespace="http://schemas.microsoft.com/office/2006/metadata/properties" ma:root="true" ma:fieldsID="34dd8bf2b6d5a8db86f12c52039a5788" ns3:_="" ns4:_="">
    <xsd:import namespace="53827ecc-ee47-4a53-9d67-0e1e42128740"/>
    <xsd:import namespace="25b07869-f69c-4f88-a0d5-5bc8d3bd4b7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827ecc-ee47-4a53-9d67-0e1e4212874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b07869-f69c-4f88-a0d5-5bc8d3bd4b7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EAE394-C9EE-446C-86C6-C856C2A9D17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FD9C4E5-ADE2-4323-AAFF-EE8630371DFA}">
  <ds:schemaRefs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terms/"/>
    <ds:schemaRef ds:uri="25b07869-f69c-4f88-a0d5-5bc8d3bd4b78"/>
    <ds:schemaRef ds:uri="53827ecc-ee47-4a53-9d67-0e1e42128740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ADA55C8-7964-4C84-9952-334B8385FC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3827ecc-ee47-4a53-9d67-0e1e42128740"/>
    <ds:schemaRef ds:uri="25b07869-f69c-4f88-a0d5-5bc8d3bd4b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3474</TotalTime>
  <Words>592</Words>
  <Application>Microsoft Office PowerPoint</Application>
  <PresentationFormat>On-screen Show (4:3)</PresentationFormat>
  <Paragraphs>100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RM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GCSE: Quadratic Functions and Simplifying Rational Expressions</dc:title>
  <dc:creator>rm</dc:creator>
  <cp:lastModifiedBy>Martin, J (SHS Teacher)</cp:lastModifiedBy>
  <cp:revision>160</cp:revision>
  <cp:lastPrinted>2015-09-29T06:23:08Z</cp:lastPrinted>
  <dcterms:created xsi:type="dcterms:W3CDTF">2013-08-25T10:57:02Z</dcterms:created>
  <dcterms:modified xsi:type="dcterms:W3CDTF">2020-09-14T12:39:19Z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0x0101003D97DFFFF9F3C24C89C84706794B9A8A</vt:lpwstr>
  </property>
</Properties>
</file>